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bookmarkIdSeed="6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6206" r:id="rId3"/>
    <p:sldId id="6296" r:id="rId5"/>
    <p:sldId id="6159" r:id="rId6"/>
    <p:sldId id="6297" r:id="rId7"/>
    <p:sldId id="6182" r:id="rId8"/>
    <p:sldId id="6161" r:id="rId9"/>
    <p:sldId id="6162" r:id="rId10"/>
    <p:sldId id="6164" r:id="rId11"/>
    <p:sldId id="6165" r:id="rId12"/>
    <p:sldId id="6166" r:id="rId13"/>
    <p:sldId id="6168" r:id="rId14"/>
    <p:sldId id="6169" r:id="rId15"/>
    <p:sldId id="6170" r:id="rId16"/>
    <p:sldId id="6172" r:id="rId17"/>
    <p:sldId id="6320" r:id="rId18"/>
    <p:sldId id="6174" r:id="rId19"/>
    <p:sldId id="6298" r:id="rId20"/>
    <p:sldId id="6310" r:id="rId21"/>
    <p:sldId id="6311" r:id="rId22"/>
    <p:sldId id="6312" r:id="rId23"/>
    <p:sldId id="6305" r:id="rId24"/>
    <p:sldId id="6306" r:id="rId25"/>
    <p:sldId id="6308" r:id="rId26"/>
    <p:sldId id="6153" r:id="rId27"/>
  </p:sldIdLst>
  <p:sldSz cx="12192000" cy="6858000"/>
  <p:notesSz cx="6858000" cy="9144000"/>
  <p:custDataLst>
    <p:tags r:id="rId33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54" userDrawn="1">
          <p15:clr>
            <a:srgbClr val="A4A3A4"/>
          </p15:clr>
        </p15:guide>
        <p15:guide id="2" pos="370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9" name="作者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0FE"/>
    <a:srgbClr val="258FF8"/>
    <a:srgbClr val="1F22A5"/>
    <a:srgbClr val="EFD1CC"/>
    <a:srgbClr val="F7EAE7"/>
    <a:srgbClr val="425EFD"/>
    <a:srgbClr val="6C81FB"/>
    <a:srgbClr val="93A3FC"/>
    <a:srgbClr val="FAF4E8"/>
    <a:srgbClr val="F6E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270" autoAdjust="0"/>
  </p:normalViewPr>
  <p:slideViewPr>
    <p:cSldViewPr snapToGrid="0" snapToObjects="1" showGuides="1">
      <p:cViewPr varScale="1">
        <p:scale>
          <a:sx n="63" d="100"/>
          <a:sy n="63" d="100"/>
        </p:scale>
        <p:origin x="804" y="4"/>
      </p:cViewPr>
      <p:guideLst>
        <p:guide orient="horz" pos="1354"/>
        <p:guide pos="370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napToObjects="1">
      <p:cViewPr varScale="1">
        <p:scale>
          <a:sx n="87" d="100"/>
          <a:sy n="87" d="100"/>
        </p:scale>
        <p:origin x="3840" y="78"/>
      </p:cViewPr>
      <p:guideLst/>
    </p:cSldViewPr>
  </p:notes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3" Type="http://schemas.openxmlformats.org/officeDocument/2006/relationships/tags" Target="tags/tag5.xml"/><Relationship Id="rId32" Type="http://schemas.openxmlformats.org/officeDocument/2006/relationships/commentAuthors" Target="commentAuthors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buFontTx/>
              <a:buNone/>
              <a:defRPr kumimoji="1" sz="1200" noProof="1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1444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1445" name="备注占位符 4"/>
          <p:cNvSpPr>
            <a:spLocks noGrp="1"/>
          </p:cNvSpPr>
          <p:nvPr>
            <p:ph type="body" sz="quarter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t"/>
          <a:lstStyle/>
          <a:p>
            <a:pPr lvl="0"/>
            <a:r>
              <a:rPr lang="zh-CN" altLang="en-US" dirty="0"/>
              <a:t>编辑母版文本样式
第二级
第三级
第四级
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buFontTx/>
              <a:buNone/>
              <a:defRPr kumimoji="1" sz="1200" noProof="1">
                <a:latin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1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>
              <a:buChar char="•"/>
            </a:pPr>
            <a:fld id="{9A0DB2DC-4C9A-4742-B13C-FB6460FD3503}" type="slidenum">
              <a:rPr lang="en-US" altLang="en-US" sz="1200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z="1200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备注占位符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70660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>
              <a:buFontTx/>
              <a:buNone/>
            </a:pPr>
            <a:fld id="{8363CD48-FFCB-43D6-951E-EDB6B1A7C503}" type="slidenum">
              <a:rPr lang="zh-CN" altLang="en-US" smtClean="0">
                <a:solidFill>
                  <a:srgbClr val="000000"/>
                </a:solidFill>
              </a:rPr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/>
          </p:nvPr>
        </p:nvSpPr>
        <p:spPr/>
      </p:sp>
      <p:sp>
        <p:nvSpPr>
          <p:cNvPr id="3" name="文本占位符 2"/>
          <p:cNvSpPr/>
          <p:nvPr>
            <p:ph type="body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7800" y="196851"/>
            <a:ext cx="10953750" cy="444500"/>
          </a:xfrm>
        </p:spPr>
        <p:txBody>
          <a:bodyPr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1" name="文本占位符 2"/>
          <p:cNvSpPr>
            <a:spLocks noGrp="1" noChangeArrowheads="1"/>
          </p:cNvSpPr>
          <p:nvPr>
            <p:ph idx="1"/>
          </p:nvPr>
        </p:nvSpPr>
        <p:spPr bwMode="auto">
          <a:xfrm>
            <a:off x="396874" y="1123950"/>
            <a:ext cx="11306175" cy="49339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lnSpc>
                <a:spcPct val="150000"/>
              </a:lnSpc>
              <a:defRPr sz="2400"/>
            </a:lvl1pPr>
            <a:lvl2pPr>
              <a:lnSpc>
                <a:spcPct val="150000"/>
              </a:lnSpc>
              <a:defRPr sz="2000"/>
            </a:lvl2pPr>
            <a:lvl3pPr>
              <a:lnSpc>
                <a:spcPct val="150000"/>
              </a:lnSpc>
              <a:defRPr sz="1800"/>
            </a:lvl3pPr>
            <a:lvl4pPr>
              <a:lnSpc>
                <a:spcPct val="150000"/>
              </a:lnSpc>
              <a:defRPr sz="1600"/>
            </a:lvl4pPr>
            <a:lvl5pPr>
              <a:lnSpc>
                <a:spcPct val="150000"/>
              </a:lnSpc>
              <a:defRPr sz="16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五级</a:t>
            </a:r>
            <a:endParaRPr lang="zh-CN" altLang="en-US" strike="noStrike" noProof="1"/>
          </a:p>
        </p:txBody>
      </p:sp>
      <p:sp>
        <p:nvSpPr>
          <p:cNvPr id="13" name="页脚占位符 3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灯片编号占位符 3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图片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07138"/>
            <a:ext cx="12192000" cy="5508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63" name="图片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592138"/>
            <a:ext cx="12192000" cy="325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灯片编号占位符 1"/>
          <p:cNvSpPr txBox="1">
            <a:spLocks noChangeArrowheads="1"/>
          </p:cNvSpPr>
          <p:nvPr/>
        </p:nvSpPr>
        <p:spPr bwMode="auto">
          <a:xfrm>
            <a:off x="11817350" y="6486525"/>
            <a:ext cx="431800" cy="3365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  <a:sym typeface="+mn-ea"/>
              </a:rPr>
              <a:t>*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  <a:sym typeface="+mn-ea"/>
            </a:endParaRPr>
          </a:p>
        </p:txBody>
      </p:sp>
      <p:pic>
        <p:nvPicPr>
          <p:cNvPr id="15365" name="图片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958513" y="265113"/>
            <a:ext cx="636587" cy="3889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内容占位符 3"/>
          <p:cNvSpPr>
            <a:spLocks noGrp="1"/>
          </p:cNvSpPr>
          <p:nvPr>
            <p:ph sz="quarter" idx="10"/>
          </p:nvPr>
        </p:nvSpPr>
        <p:spPr>
          <a:xfrm>
            <a:off x="360363" y="1174750"/>
            <a:ext cx="11485562" cy="679217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457200" indent="-457200">
              <a:lnSpc>
                <a:spcPct val="150000"/>
              </a:lnSpc>
              <a:buFont typeface="Wingdings" panose="05000000000000000000" pitchFamily="2" charset="2"/>
              <a:buChar char="p"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2" name="标题 11"/>
          <p:cNvSpPr>
            <a:spLocks noGrp="1"/>
          </p:cNvSpPr>
          <p:nvPr>
            <p:ph type="title"/>
          </p:nvPr>
        </p:nvSpPr>
        <p:spPr>
          <a:xfrm>
            <a:off x="334859" y="163789"/>
            <a:ext cx="10528883" cy="591220"/>
          </a:xfrm>
          <a:prstGeom prst="rect">
            <a:avLst/>
          </a:prstGeom>
        </p:spPr>
        <p:txBody>
          <a:bodyPr/>
          <a:lstStyle>
            <a:lvl1pPr algn="l">
              <a:defRPr sz="2600" b="1">
                <a:latin typeface="+mj-ea"/>
                <a:ea typeface="+mj-ea"/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16" name="内容占位符 3"/>
          <p:cNvSpPr>
            <a:spLocks noGrp="1"/>
          </p:cNvSpPr>
          <p:nvPr>
            <p:ph sz="quarter" idx="11"/>
          </p:nvPr>
        </p:nvSpPr>
        <p:spPr>
          <a:xfrm>
            <a:off x="360363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7" name="内容占位符 3"/>
          <p:cNvSpPr>
            <a:spLocks noGrp="1"/>
          </p:cNvSpPr>
          <p:nvPr>
            <p:ph sz="quarter" idx="12"/>
          </p:nvPr>
        </p:nvSpPr>
        <p:spPr>
          <a:xfrm>
            <a:off x="6270275" y="2088860"/>
            <a:ext cx="5578424" cy="4060270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  <p:txBody>
          <a:bodyPr/>
          <a:lstStyle>
            <a:lvl1pPr marL="179705" indent="-179705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895350" indent="-285750">
              <a:lnSpc>
                <a:spcPct val="150000"/>
              </a:lnSpc>
              <a:buFont typeface="Arial" panose="020B0604020202020204" pitchFamily="34" charset="0"/>
              <a:buChar char="•"/>
              <a:defRPr sz="1600"/>
            </a:lvl2pPr>
            <a:lvl3pPr marL="1219200" indent="0">
              <a:buNone/>
              <a:defRPr/>
            </a:lvl3pPr>
            <a:lvl4pPr marL="1828800" indent="0">
              <a:buNone/>
              <a:defRPr/>
            </a:lvl4pPr>
            <a:lvl5pPr marL="2438400" indent="0">
              <a:buNone/>
              <a:defRPr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1" name="日期占位符 1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页脚占位符 2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灯片编号占位符 4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A45D5-9620-4391-9E8F-214160AE67C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D43DC-1410-4E7A-ACC6-0D0EF022C6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  <p:sp>
        <p:nvSpPr>
          <p:cNvPr id="7" name="矩形 6"/>
          <p:cNvSpPr/>
          <p:nvPr userDrawn="1"/>
        </p:nvSpPr>
        <p:spPr>
          <a:xfrm>
            <a:off x="227330" y="423545"/>
            <a:ext cx="194310" cy="365125"/>
          </a:xfrm>
          <a:prstGeom prst="rect">
            <a:avLst/>
          </a:prstGeom>
          <a:solidFill>
            <a:srgbClr val="4670FE"/>
          </a:solidFill>
          <a:ln>
            <a:solidFill>
              <a:srgbClr val="4670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2051" name="文本占位符 2"/>
          <p:cNvSpPr>
            <a:spLocks noGrp="1"/>
          </p:cNvSpPr>
          <p:nvPr>
            <p:ph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 indent="-22860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buFontTx/>
              <a:buNone/>
              <a:defRPr sz="1200" noProof="1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buFontTx/>
              <a:buNone/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  <a:latin typeface="等线" panose="02010600030101010101" pitchFamily="2" charset="-122"/>
                <a:ea typeface="等线" panose="02010600030101010101" pitchFamily="2" charset="-122"/>
              </a:defRPr>
            </a:lvl1pPr>
          </a:lstStyle>
          <a:p>
            <a:pPr lvl="0" eaLnBrk="1" fontAlgn="base" hangingPunct="1">
              <a:buChar char="•"/>
            </a:pPr>
            <a:fld id="{9A0DB2DC-4C9A-4742-B13C-FB6460FD3503}" type="slidenum">
              <a:rPr lang="en-US" altLang="en-US" strike="noStrike" noProof="1" dirty="0"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</a:fld>
            <a:endParaRPr lang="en-US" altLang="en-US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hyperlink" Target="https://jingyan.baidu.com/article/7c6fb428458f1fc1652c90d2.html&#13;" TargetMode="External"/><Relationship Id="rId2" Type="http://schemas.openxmlformats.org/officeDocument/2006/relationships/hyperlink" Target="https://browser.360.cn/ee/mac/index.html" TargetMode="External"/><Relationship Id="rId1" Type="http://schemas.openxmlformats.org/officeDocument/2006/relationships/hyperlink" Target="https://www.google.cn/intl/zh-CN/chrome/&#13;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3" Type="http://schemas.openxmlformats.org/officeDocument/2006/relationships/tags" Target="../tags/tag4.xml"/><Relationship Id="rId2" Type="http://schemas.openxmlformats.org/officeDocument/2006/relationships/image" Target="../media/image12.png"/><Relationship Id="rId1" Type="http://schemas.openxmlformats.org/officeDocument/2006/relationships/tags" Target="../tags/tag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57245" y="2576195"/>
            <a:ext cx="6632575" cy="1330325"/>
          </a:xfrm>
          <a:prstGeom prst="rect">
            <a:avLst/>
          </a:prstGeom>
          <a:noFill/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 fontAlgn="auto">
              <a:buClrTx/>
              <a:buSzTx/>
              <a:buFontTx/>
            </a:pPr>
            <a:r>
              <a:rPr lang="en-US" altLang="zh-CN"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  <a:r>
              <a:rPr lang="zh-CN" altLang="en-US" sz="4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线上面试操作手册</a:t>
            </a:r>
            <a:endParaRPr lang="zh-CN" altLang="en-US" sz="440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0" y="5614670"/>
            <a:ext cx="37439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endParaRPr lang="zh-CN" alt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手机副摄像头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扫码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15950" y="1120775"/>
            <a:ext cx="1066419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手机微信扫码屏幕二维码，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并在手机上点击确认，电脑屏幕可以看到手机实时画面，系统检测通过。并把手机架设在正左侧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/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右侧1.5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-2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米左右等位置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rcRect l="4997" r="12276"/>
          <a:stretch>
            <a:fillRect/>
          </a:stretch>
        </p:blipFill>
        <p:spPr>
          <a:xfrm>
            <a:off x="615950" y="2438400"/>
            <a:ext cx="5225415" cy="279400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024" r="8656"/>
          <a:stretch>
            <a:fillRect/>
          </a:stretch>
        </p:blipFill>
        <p:spPr>
          <a:xfrm>
            <a:off x="6205220" y="2438400"/>
            <a:ext cx="5225415" cy="285496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成功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1858645"/>
            <a:ext cx="533527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8235" y="1858645"/>
            <a:ext cx="5793740" cy="295529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615950" y="1125220"/>
            <a:ext cx="84969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调试完成后，点击“下一步”即可，页面提示调试成功，返回答题入口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即可。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身份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核验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30370" y="2713355"/>
            <a:ext cx="3703320" cy="308546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0710" y="2713355"/>
            <a:ext cx="3726815" cy="305244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394315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箭头连接符 5"/>
          <p:cNvCxnSpPr/>
          <p:nvPr/>
        </p:nvCxnSpPr>
        <p:spPr>
          <a:xfrm>
            <a:off x="7966510" y="4232883"/>
            <a:ext cx="43378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85" y="2721610"/>
            <a:ext cx="3733165" cy="3068320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625475" y="1054735"/>
            <a:ext cx="1066419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设备测试完毕，进入身份核验环节。首先阅读视频面试须知，并在弹出的界面勾选、“我已阅读上述说明” “我已完成设备调试”，点击下方“身份核验”按钮。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身份核验环节，点击“拍照”后点击“下一步”（请采集正脸、全脸照片验证成功）进入考试。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如遇身份核验失败，怎么办？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15950" y="1127125"/>
            <a:ext cx="957643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身份核验环节，如验证失败，可上传电脑桌面预留的证件照（身份证照片）-提交人工审核。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提交后，请耐心等待，查看审核结果，如已经进入作答页面，可以开始作答。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rcRect l="2411" t="14698" r="57425" b="8333"/>
          <a:stretch>
            <a:fillRect/>
          </a:stretch>
        </p:blipFill>
        <p:spPr>
          <a:xfrm>
            <a:off x="1073150" y="2311400"/>
            <a:ext cx="444309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675" y="2311400"/>
            <a:ext cx="4568825" cy="37242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17" name="直接箭头连接符 16"/>
          <p:cNvCxnSpPr/>
          <p:nvPr/>
        </p:nvCxnSpPr>
        <p:spPr>
          <a:xfrm>
            <a:off x="5596255" y="4173855"/>
            <a:ext cx="1061720" cy="0"/>
          </a:xfrm>
          <a:prstGeom prst="straightConnector1">
            <a:avLst/>
          </a:prstGeom>
          <a:solidFill>
            <a:srgbClr val="5087E5"/>
          </a:solidFill>
          <a:ln w="28575">
            <a:solidFill>
              <a:srgbClr val="5087E5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52450" y="1115695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TW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4.</a:t>
            </a:r>
            <a:r>
              <a:rPr lang="zh-TW" altLang="zh-CN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进入试题页面</a:t>
            </a:r>
            <a:r>
              <a:rPr lang="zh-CN" altLang="en-US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完成身份信息核验后，点击“开始授权”，在弹出的页面选择“整个屏幕”选项，完成屏幕实时共享，进入正式视频面试页面。请确保左上角实时画面正常，若黑屏，请参照调试设备步骤重新完成调测。请选择安静环境视频面试，关闭电脑端所有与视频面试无关的软件，避免意外干扰和软件弹窗影响视频面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5890" y="2614295"/>
            <a:ext cx="5916930" cy="32277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265" y="2620010"/>
            <a:ext cx="5885180" cy="321627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视频面试流程—进入视频面试开始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作答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43865" y="1010920"/>
            <a:ext cx="11456670" cy="1337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5.开始作答</a:t>
            </a:r>
            <a:r>
              <a:rPr lang="zh-CN" altLang="zh-TW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页面</a:t>
            </a:r>
            <a:r>
              <a:rPr lang="zh-TW" altLang="zh-CN" sz="1800" dirty="0">
                <a:solidFill>
                  <a:schemeClr val="tx1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答题期间，考生需始终保持脸部处于电脑、手机摄像头监控范围内，视频面试现场参见下图。离开视频面试、遮挡脸部、多人入镜、左顾右盼、接打电话、切换屏幕等作弊或违规行为将被系统记录，并通过后台人工智能识别</a:t>
            </a:r>
            <a:r>
              <a:rPr lang="en-US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+</a:t>
            </a:r>
            <a:r>
              <a:rPr lang="zh-CN" altLang="en-US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人工判定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，超过规定次数等将被系统强制交卷。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7" name="图片 6" descr="/private/var/folders/gj/5l0z72ss4q7_b5vkjkkwf0rw0000gn/T/com.kingsoft.wpsoffice.mac/photoedit2/20230404155930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878" y="2710498"/>
            <a:ext cx="5725160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8" name="图片 7" descr="/private/var/folders/gj/5l0z72ss4q7_b5vkjkkwf0rw0000gn/T/com.kingsoft.wpsoffice.mac/photoedit2/20230404155531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7750" y="2710815"/>
            <a:ext cx="5772785" cy="2877185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视频面试流程—视频面试结束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3865" y="1002665"/>
            <a:ext cx="1145667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6.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自动</a:t>
            </a:r>
            <a:r>
              <a:rPr lang="zh-TW" altLang="zh-CN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结束视频面试</a:t>
            </a:r>
            <a:r>
              <a:rPr lang="zh-CN" altLang="zh-TW" sz="1800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答题完毕</a:t>
            </a: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。</a:t>
            </a:r>
            <a:endParaRPr lang="zh-CN" altLang="zh-TW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 panose="0201060903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TW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注：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视频面试初选结果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cs typeface="仿宋_GB2312" panose="02010609030101010101" charset="-122"/>
                <a:sym typeface="+mn-ea"/>
              </a:rPr>
              <a:t>不在学员端显示，招聘方自行线下通知 </a:t>
            </a:r>
            <a:endParaRPr lang="zh-TW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cs typeface="仿宋_GB2312" panose="02010609030101010101" charset="-122"/>
              <a:sym typeface="+mn-ea"/>
            </a:endParaRPr>
          </a:p>
        </p:txBody>
      </p:sp>
      <p:pic>
        <p:nvPicPr>
          <p:cNvPr id="11" name="图片 10" descr="/private/var/folders/gj/5l0z72ss4q7_b5vkjkkwf0rw0000gn/T/com.kingsoft.wpsoffice.mac/photoedit2/20230404152945/temp.pngtem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0" y="3007995"/>
            <a:ext cx="5611495" cy="2567305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2" name="图片 11" descr="/private/var/folders/gj/5l0z72ss4q7_b5vkjkkwf0rw0000gn/T/com.kingsoft.wpsoffice.mac/photoedit2/20230404152843/temp.pngte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2646680"/>
            <a:ext cx="5506720" cy="3411220"/>
          </a:xfrm>
          <a:prstGeom prst="rect">
            <a:avLst/>
          </a:prstGeom>
          <a:ln>
            <a:solidFill>
              <a:srgbClr val="4670FE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常见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问题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多发问题处理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步法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15950" y="1504950"/>
            <a:ext cx="10452735" cy="3969385"/>
            <a:chOff x="970" y="2370"/>
            <a:chExt cx="16461" cy="6251"/>
          </a:xfrm>
        </p:grpSpPr>
        <p:sp>
          <p:nvSpPr>
            <p:cNvPr id="6" name="文本框 5"/>
            <p:cNvSpPr txBox="1"/>
            <p:nvPr/>
          </p:nvSpPr>
          <p:spPr>
            <a:xfrm>
              <a:off x="970" y="2370"/>
              <a:ext cx="16461" cy="6251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在过程中最多的问题就是电脑摄像头问题处理办法五步：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第一步：用微信或qq在电脑登陆，视频语音通话看看是否正常。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第二步：不要用XP系统、不要用苹果自带的safari。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第三步：用谷歌浏览器，把谷歌浏览器更新到最版本                    。</a:t>
              </a: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     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注：苹果电脑需要在系统偏好设置-安全性与隐私内把摄像头和麦克风权限打开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 u="sng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第四步：如果最新版本谷歌浏览器还不行，可以下载最新版本360极速浏览器                    。</a:t>
              </a:r>
              <a:endParaRPr lang="zh-CN" altLang="en-US" u="sng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20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第五步：都不行建议考生更换设备。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rcRect l="2693" t="6225" r="3600" b="18011"/>
            <a:stretch>
              <a:fillRect/>
            </a:stretch>
          </p:blipFill>
          <p:spPr>
            <a:xfrm>
              <a:off x="9528" y="4532"/>
              <a:ext cx="2131" cy="1248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2"/>
            <a:srcRect l="21573" t="26667" r="21547" b="25084"/>
            <a:stretch>
              <a:fillRect/>
            </a:stretch>
          </p:blipFill>
          <p:spPr>
            <a:xfrm>
              <a:off x="13437" y="6480"/>
              <a:ext cx="2133" cy="10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en-US" altLang="zh-CN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-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Windows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15950" y="1696720"/>
            <a:ext cx="1168082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如果调试设备失败，或者《启用按钮》没反应时，请按照以下方法进行操作；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请更新谷歌或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极速浏览器至最新版本，谷歌浏览器官网：</a:t>
            </a: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1" action="ppaction://hlinkfile"/>
              </a:rPr>
              <a:t>https://www.google.cn/intl/zh-CN/chrome/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hlinkClick r:id="rId1" action="ppaction://hlinkfile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360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极速浏览器官网：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hlinkClick r:id="rId2" action="ppaction://hlinkfile"/>
              </a:rPr>
              <a:t>https://browser.360.cn/ee/mac/index.html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，下载完成安装后，重启电脑进行尝试。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windows电脑，请打开摄像头访问权限，详见：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https://jingyan.baidu.com/article/7c6fb428458f1fc1652c90d2.html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  <a:hlinkClick r:id="rId3" action="ppaction://hlinkfile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windows电脑，请打开麦克风访问权限，详见：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  <a:hlinkClick r:id="rId3" action="ppaction://hlinkfile"/>
              </a:rPr>
              <a:t>https://jingyan.baidu.com/article/7908e85c663e6dee481ad2db.html</a:t>
            </a:r>
            <a:endParaRPr lang="en-US" altLang="zh-CN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视频面试前</a:t>
            </a:r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准备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950" y="1186815"/>
            <a:ext cx="1084326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电脑系统&lt;摄像头权限&gt;设置说明: 确认电脑操作系统已授权允许浏览器使用摄像头。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苹果电脑权限获取方法：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设置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安全性与隐私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点击锁按钮以进行更改</a:t>
            </a: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选中摄像头勾选谷歌浏览器允许授权</a:t>
            </a:r>
            <a:endParaRPr lang="zh-CN" altLang="en-US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5950" y="2367915"/>
            <a:ext cx="10645140" cy="420179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" name="组合 1"/>
          <p:cNvGrpSpPr/>
          <p:nvPr/>
        </p:nvGrpSpPr>
        <p:grpSpPr>
          <a:xfrm>
            <a:off x="615950" y="1266825"/>
            <a:ext cx="11207750" cy="3512820"/>
            <a:chOff x="970" y="1995"/>
            <a:chExt cx="17650" cy="5532"/>
          </a:xfrm>
        </p:grpSpPr>
        <p:pic>
          <p:nvPicPr>
            <p:cNvPr id="7" name="图片 6" descr="dfc418cf4f6c357c57822e02ef9437a"/>
            <p:cNvPicPr>
              <a:picLocks noChangeAspect="1"/>
            </p:cNvPicPr>
            <p:nvPr/>
          </p:nvPicPr>
          <p:blipFill>
            <a:blip r:embed="rId1"/>
            <a:srcRect l="22803" t="14754" r="23096" b="9260"/>
            <a:stretch>
              <a:fillRect/>
            </a:stretch>
          </p:blipFill>
          <p:spPr>
            <a:xfrm>
              <a:off x="970" y="1995"/>
              <a:ext cx="7918" cy="5533"/>
            </a:xfrm>
            <a:prstGeom prst="rect">
              <a:avLst/>
            </a:prstGeom>
          </p:spPr>
        </p:pic>
        <p:pic>
          <p:nvPicPr>
            <p:cNvPr id="8" name="图片 7" descr="企业微信截图_97755e48-e381-4788-a315-b4e2398e52e7"/>
            <p:cNvPicPr>
              <a:picLocks noChangeAspect="1"/>
            </p:cNvPicPr>
            <p:nvPr/>
          </p:nvPicPr>
          <p:blipFill>
            <a:blip r:embed="rId2"/>
            <a:srcRect l="4525" t="4946" r="3743" b="9495"/>
            <a:stretch>
              <a:fillRect/>
            </a:stretch>
          </p:blipFill>
          <p:spPr>
            <a:xfrm>
              <a:off x="9186" y="3097"/>
              <a:ext cx="9434" cy="3330"/>
            </a:xfrm>
            <a:prstGeom prst="rect">
              <a:avLst/>
            </a:prstGeom>
          </p:spPr>
        </p:pic>
        <p:sp>
          <p:nvSpPr>
            <p:cNvPr id="9" name="文本框 8"/>
            <p:cNvSpPr txBox="1"/>
            <p:nvPr/>
          </p:nvSpPr>
          <p:spPr>
            <a:xfrm>
              <a:off x="12322" y="6878"/>
              <a:ext cx="3161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上图为</a:t>
              </a:r>
              <a:r>
                <a:rPr lang="en-US" altLang="zh-CN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:</a:t>
              </a:r>
              <a:r>
                <a:rPr lang="zh-CN" altLang="en-US" sz="140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物理摄像头示例</a:t>
              </a:r>
              <a:endPara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未授权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3" name="组合 2"/>
          <p:cNvGrpSpPr/>
          <p:nvPr/>
        </p:nvGrpSpPr>
        <p:grpSpPr>
          <a:xfrm>
            <a:off x="615950" y="1227455"/>
            <a:ext cx="10805160" cy="4689475"/>
            <a:chOff x="970" y="1933"/>
            <a:chExt cx="17016" cy="7385"/>
          </a:xfrm>
        </p:grpSpPr>
        <p:pic>
          <p:nvPicPr>
            <p:cNvPr id="4" name="图片 3" descr="5bf81125347166289397ba7669695cb3"/>
            <p:cNvPicPr>
              <a:picLocks noChangeAspect="1"/>
            </p:cNvPicPr>
            <p:nvPr/>
          </p:nvPicPr>
          <p:blipFill>
            <a:blip r:embed="rId1"/>
            <a:srcRect l="28706" t="26599" r="32005" b="10812"/>
            <a:stretch>
              <a:fillRect/>
            </a:stretch>
          </p:blipFill>
          <p:spPr>
            <a:xfrm>
              <a:off x="970" y="4006"/>
              <a:ext cx="5776" cy="5313"/>
            </a:xfrm>
            <a:prstGeom prst="rect">
              <a:avLst/>
            </a:prstGeom>
          </p:spPr>
        </p:pic>
        <p:pic>
          <p:nvPicPr>
            <p:cNvPr id="5" name="图片 4" descr="wecom-temp-2efe32ad981ad68226d53061e7195cd8"/>
            <p:cNvPicPr>
              <a:picLocks noChangeAspect="1"/>
            </p:cNvPicPr>
            <p:nvPr/>
          </p:nvPicPr>
          <p:blipFill>
            <a:blip r:embed="rId2"/>
            <a:srcRect l="16064" t="3726" r="12849" b="20516"/>
            <a:stretch>
              <a:fillRect/>
            </a:stretch>
          </p:blipFill>
          <p:spPr>
            <a:xfrm>
              <a:off x="7612" y="4006"/>
              <a:ext cx="10375" cy="4446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70" y="1933"/>
              <a:ext cx="8928" cy="14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如电脑安装虚拟摄像头，需选择接入电脑自带摄像头。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如还没有反应，请按以下方法操作：详细操作请看下文</a:t>
              </a:r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调试设备硬件失败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615950" y="1471930"/>
            <a:ext cx="9948545" cy="42462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4. 提交答案后,无法正常提交。 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答:只要答案提交,数据就能保存,无需担心,如遇提交进度慢与网络原因无法提交，耐心等待3-5分 钟,即可关闭页面。(操作手册有示意图)；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5. 人脸识别,下一步点不动。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答:刷新再试+更换浏览器,如当出现一次审核未通过情况下,调整光线,避免背光、避免逆光拍照；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6. 电脑屏幕分辨率调整快捷键:Ctrl和+号(放大屏幕显示分辨率)，Ctrl和-号(缩小屏幕显示分辨率)；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7. 作答页面内题目文字大小调整:右上方按钮《字号:+和-》。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l"/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异常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处理办法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27200" y="2031779"/>
            <a:ext cx="8904514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6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祝您视频面试成功！</a:t>
            </a:r>
            <a:endParaRPr kumimoji="0" lang="zh-CN" altLang="en-US" sz="6000" b="1" i="0" u="none" strike="noStrike" kern="1200" cap="none" spc="60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67640" y="887095"/>
            <a:ext cx="11856720" cy="584644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1、视频面试设备要求：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市面主流配置的PC电脑（windows10及以上、Mac不限），运行内存不少于4G、带摄像头（手机+pad不可用）。</a:t>
            </a:r>
            <a:endParaRPr lang="en-US" altLang="zh-CN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</a:rPr>
              <a:t>2</a:t>
            </a:r>
            <a:r>
              <a:rPr lang="zh-CN" altLang="en-US" sz="1700" b="1" dirty="0">
                <a:latin typeface="微软雅黑" panose="020B0503020204020204" pitchFamily="34" charset="-122"/>
              </a:rPr>
              <a:t>、智能手机终端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带有前置摄像头的智能手机，桌面手机支架或其他支撑物品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l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、浏 览 器 要 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提前下载好谷歌浏览器的最新版、360极速浏览器的最新版。优先使用谷歌浏览器。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谷歌浏览器下载地址：https://www.google.cn/intl/zh-CN/chrome/</a:t>
            </a:r>
            <a:b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360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极速浏览器地址：http://browser.360.cn/ee/</a:t>
            </a:r>
            <a:b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</a:b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4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、网络带宽要求：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实际上行带宽2兆以上-2M(即2Mb/s)。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5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摄 像 头：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请确认电脑摄像头处在能够正常使用状态下,例如:QQ/微信/钉钉等视频聊天可以正常使用。 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en-US" altLang="zh-CN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6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、电 脑 麦 克 风：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请确认电脑麦克风在正常使用状态下，可进行音视频通话。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266700" algn="just">
              <a:lnSpc>
                <a:spcPct val="200000"/>
              </a:lnSpc>
            </a:pPr>
            <a:r>
              <a:rPr lang="zh-CN" altLang="en-US" sz="1700" b="1" dirty="0">
                <a:latin typeface="微软雅黑" panose="020B0503020204020204" pitchFamily="34" charset="-122"/>
              </a:rPr>
              <a:t>7、其他备用物品</a:t>
            </a:r>
            <a:r>
              <a:rPr lang="zh-CN" altLang="en-US" sz="17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：</a:t>
            </a:r>
            <a:r>
              <a:rPr lang="zh-CN" altLang="en-US" sz="17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电脑内存放一张身份证（护照/居住证等有效证件）照片，以备视频面试前公安系统识别不通过时监考老师人工核查身份。</a:t>
            </a:r>
            <a:endParaRPr lang="zh-CN" altLang="en-US" sz="17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考前须知—考前准备</a:t>
            </a:r>
            <a:endParaRPr lang="zh-CN" altLang="en-US" sz="28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 descr="8888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8620" y="3069590"/>
            <a:ext cx="570230" cy="483870"/>
          </a:xfrm>
          <a:prstGeom prst="rect">
            <a:avLst/>
          </a:prstGeom>
        </p:spPr>
      </p:pic>
      <p:pic>
        <p:nvPicPr>
          <p:cNvPr id="3" name="图片 2" descr="999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865" y="3562350"/>
            <a:ext cx="514985" cy="49593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4296410" y="2270760"/>
            <a:ext cx="4019550" cy="1181100"/>
          </a:xfrm>
          <a:prstGeom prst="rect">
            <a:avLst/>
          </a:prstGeom>
          <a:solidFill>
            <a:srgbClr val="4670FE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kumimoji="1" lang="zh-CN" altLang="en-US" sz="3200" b="1" dirty="0">
                <a:solidFill>
                  <a:schemeClr val="bg1"/>
                </a:solidFill>
                <a:latin typeface="+mn-ea"/>
                <a:sym typeface="Arial" panose="020B0604020202020204" pitchFamily="34" charset="0"/>
              </a:rPr>
              <a:t>视频面试流程</a:t>
            </a:r>
            <a:endParaRPr kumimoji="1" lang="zh-CN" altLang="en-US" sz="3200" b="1" dirty="0">
              <a:solidFill>
                <a:schemeClr val="bg1"/>
              </a:solidFill>
              <a:latin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视频面试流程—总体流程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一览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715135"/>
            <a:ext cx="12192000" cy="342773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视频面试流程—登录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页面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22605" y="1057275"/>
            <a:ext cx="10024110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Wingdings" panose="05000000000000000000" pitchFamily="2" charset="2"/>
              <a:buNone/>
            </a:pPr>
            <a:r>
              <a:rPr lang="zh-CN" altLang="en-US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视频面试登录地址</a:t>
            </a:r>
            <a:r>
              <a:rPr lang="zh-CN" altLang="zh-CN" b="1" kern="100" dirty="0"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：</a:t>
            </a:r>
            <a:r>
              <a:rPr lang="en-US" altLang="zh-CN" b="1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https://www.kaoshixing.com/login/account/login/283230</a:t>
            </a:r>
            <a:endParaRPr lang="en-US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endParaRPr lang="zh-CN" altLang="zh-CN" b="1" kern="100" dirty="0">
              <a:effectLst/>
              <a:latin typeface="微软雅黑" panose="020B0503020204020204" pitchFamily="34" charset="-122"/>
              <a:cs typeface="Times New Roman" panose="02020603050405020304" pitchFamily="18" charset="0"/>
              <a:sym typeface="+mn-ea"/>
            </a:endParaRPr>
          </a:p>
          <a:p>
            <a:pPr indent="0" algn="l">
              <a:buFont typeface="Wingdings" panose="05000000000000000000" pitchFamily="2" charset="2"/>
              <a:buNone/>
            </a:pP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登录账号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    </a:t>
            </a:r>
            <a:r>
              <a:rPr lang="zh-CN" altLang="en-US" kern="100" dirty="0">
                <a:effectLst/>
                <a:highlight>
                  <a:srgbClr val="FFFF00"/>
                </a:highlight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登录密码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：身份证号后六位（尾号有</a:t>
            </a:r>
            <a:r>
              <a:rPr lang="en-US" altLang="zh-CN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x</a:t>
            </a:r>
            <a:r>
              <a:rPr lang="zh-CN" altLang="en-US" kern="100" dirty="0">
                <a:effectLst/>
                <a:latin typeface="微软雅黑" panose="020B0503020204020204" pitchFamily="34" charset="-122"/>
                <a:cs typeface="Times New Roman" panose="02020603050405020304" pitchFamily="18" charset="0"/>
                <a:sym typeface="+mn-ea"/>
              </a:rPr>
              <a:t>为大写）</a:t>
            </a:r>
            <a:endParaRPr lang="zh-CN" kern="100" dirty="0"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609090" y="2149475"/>
            <a:ext cx="8105140" cy="4061460"/>
            <a:chOff x="2467" y="2493"/>
            <a:chExt cx="12764" cy="6396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67" y="2493"/>
              <a:ext cx="12765" cy="639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/>
          </p:nvSpPr>
          <p:spPr>
            <a:xfrm>
              <a:off x="12299" y="3810"/>
              <a:ext cx="1698" cy="58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p>
              <a:endParaRPr lang="zh-CN" altLang="en-US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调试设备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46100" y="1136015"/>
            <a:ext cx="756793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 先调试设备（调试摄像头、麦克风设备），确保作答设备稳定、正常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58595" y="2037080"/>
            <a:ext cx="9290050" cy="404876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启用摄像头和麦克风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4680" y="1875155"/>
            <a:ext cx="5479415" cy="3280410"/>
          </a:xfrm>
          <a:prstGeom prst="rect">
            <a:avLst/>
          </a:prstGeom>
          <a:ln>
            <a:solidFill>
              <a:srgbClr val="4670FE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490" y="1875155"/>
            <a:ext cx="5495290" cy="3279775"/>
          </a:xfrm>
          <a:prstGeom prst="rect">
            <a:avLst/>
          </a:prstGeom>
          <a:ln>
            <a:solidFill>
              <a:srgbClr val="4670FE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614680" y="1073150"/>
            <a:ext cx="68033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点击启用摄像头和麦克风，状态为正常，有画面，即可下一步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cxnSp>
        <p:nvCxnSpPr>
          <p:cNvPr id="13" name="直接箭头连接符 12"/>
          <p:cNvCxnSpPr/>
          <p:nvPr/>
        </p:nvCxnSpPr>
        <p:spPr>
          <a:xfrm flipV="1">
            <a:off x="3659505" y="3436620"/>
            <a:ext cx="147955" cy="2330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882015" y="3618865"/>
            <a:ext cx="5212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点击“启用摄像头和麦克风”</a:t>
            </a:r>
            <a:r>
              <a:rPr lang="zh-CN" altLang="en-US">
                <a:solidFill>
                  <a:srgbClr val="FF0000"/>
                </a:solidFill>
              </a:rPr>
              <a:t>后，麦克风音量</a:t>
            </a:r>
            <a:r>
              <a:rPr lang="zh-CN" altLang="en-US">
                <a:solidFill>
                  <a:srgbClr val="FF0000"/>
                </a:solidFill>
              </a:rPr>
              <a:t>检测</a:t>
            </a:r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781290" y="3590290"/>
            <a:ext cx="3611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>
                <a:solidFill>
                  <a:srgbClr val="FF0000"/>
                </a:solidFill>
              </a:rPr>
              <a:t>状态为正常，点击“下一步</a:t>
            </a:r>
            <a:r>
              <a:rPr lang="zh-CN" altLang="en-US">
                <a:solidFill>
                  <a:srgbClr val="FF0000"/>
                </a:solidFill>
              </a:rPr>
              <a:t>即可”</a:t>
            </a:r>
            <a:endParaRPr lang="zh-CN" altLang="en-US">
              <a:solidFill>
                <a:srgbClr val="FF0000"/>
              </a:solidFill>
            </a:endParaRPr>
          </a:p>
        </p:txBody>
      </p:sp>
      <p:cxnSp>
        <p:nvCxnSpPr>
          <p:cNvPr id="16" name="直接箭头连接符 15"/>
          <p:cNvCxnSpPr/>
          <p:nvPr/>
        </p:nvCxnSpPr>
        <p:spPr>
          <a:xfrm flipV="1">
            <a:off x="9663430" y="3411220"/>
            <a:ext cx="103505" cy="207645"/>
          </a:xfrm>
          <a:prstGeom prst="straightConnector1">
            <a:avLst/>
          </a:prstGeom>
          <a:ln w="28575">
            <a:solidFill>
              <a:srgbClr val="FF3300"/>
            </a:solidFill>
            <a:headEnd type="none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270" y="5248275"/>
            <a:ext cx="3044825" cy="1323975"/>
          </a:xfrm>
          <a:prstGeom prst="rect">
            <a:avLst/>
          </a:prstGeom>
          <a:ln>
            <a:solidFill>
              <a:srgbClr val="4670FE"/>
            </a:solidFill>
          </a:ln>
        </p:spPr>
      </p:pic>
      <p:cxnSp>
        <p:nvCxnSpPr>
          <p:cNvPr id="6" name="直接箭头连接符 5"/>
          <p:cNvCxnSpPr/>
          <p:nvPr/>
        </p:nvCxnSpPr>
        <p:spPr>
          <a:xfrm>
            <a:off x="5107940" y="3958590"/>
            <a:ext cx="0" cy="12896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443865" y="368935"/>
            <a:ext cx="5740400" cy="5181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视频面试流程—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启用屏幕</a:t>
            </a:r>
            <a:r>
              <a:rPr lang="zh-CN" altLang="en-US" sz="2400" b="1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录制</a:t>
            </a:r>
            <a:endParaRPr lang="zh-CN" altLang="en-US" sz="2400" b="1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113780" y="2197735"/>
            <a:ext cx="5759450" cy="3506470"/>
          </a:xfrm>
          <a:prstGeom prst="rect">
            <a:avLst/>
          </a:prstGeom>
          <a:ln>
            <a:solidFill>
              <a:srgbClr val="3F8CF6"/>
            </a:solidFill>
          </a:ln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15950" y="2197735"/>
            <a:ext cx="5356860" cy="3507105"/>
          </a:xfrm>
          <a:prstGeom prst="rect">
            <a:avLst/>
          </a:prstGeom>
          <a:ln>
            <a:solidFill>
              <a:srgbClr val="3F8CF6"/>
            </a:solidFill>
          </a:ln>
        </p:spPr>
      </p:pic>
      <p:sp>
        <p:nvSpPr>
          <p:cNvPr id="11" name="文本框 10"/>
          <p:cNvSpPr txBox="1"/>
          <p:nvPr/>
        </p:nvSpPr>
        <p:spPr>
          <a:xfrm>
            <a:off x="615950" y="958850"/>
            <a:ext cx="8893175" cy="922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en-US" altLang="zh-CN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点击启用屏幕录制，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在弹出的“共享屏幕”窗口中，选择“整个屏幕”窗口</a:t>
            </a: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分享。</a:t>
            </a:r>
            <a:endParaRPr lang="zh-CN" altLang="zh-CN" kern="100" dirty="0">
              <a:solidFill>
                <a:srgbClr val="000000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此时，系统</a:t>
            </a:r>
            <a:r>
              <a:rPr lang="zh-TW" altLang="zh-CN" kern="100" dirty="0">
                <a:solidFill>
                  <a:srgbClr val="000000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实时共享电脑屏幕画面，录屏功能检测通过。</a:t>
            </a:r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873125" y="2197735"/>
            <a:ext cx="125349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1400" b="1">
                <a:solidFill>
                  <a:srgbClr val="4670FE"/>
                </a:solidFill>
              </a:rPr>
              <a:t>第一种方式：</a:t>
            </a:r>
            <a:endParaRPr lang="zh-CN" altLang="en-US" sz="1400" b="1">
              <a:solidFill>
                <a:srgbClr val="4670FE"/>
              </a:solidFill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51460" y="4018280"/>
            <a:ext cx="2931795" cy="2468245"/>
            <a:chOff x="396" y="6328"/>
            <a:chExt cx="4617" cy="3887"/>
          </a:xfrm>
        </p:grpSpPr>
        <p:grpSp>
          <p:nvGrpSpPr>
            <p:cNvPr id="16" name="组合 15"/>
            <p:cNvGrpSpPr/>
            <p:nvPr/>
          </p:nvGrpSpPr>
          <p:grpSpPr>
            <a:xfrm>
              <a:off x="396" y="6328"/>
              <a:ext cx="4617" cy="3887"/>
              <a:chOff x="390" y="6328"/>
              <a:chExt cx="4617" cy="3887"/>
            </a:xfrm>
          </p:grpSpPr>
          <p:pic>
            <p:nvPicPr>
              <p:cNvPr id="6" name="图片 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0" y="6328"/>
                <a:ext cx="4393" cy="3887"/>
              </a:xfrm>
              <a:prstGeom prst="rect">
                <a:avLst/>
              </a:prstGeom>
            </p:spPr>
          </p:pic>
          <p:sp>
            <p:nvSpPr>
              <p:cNvPr id="7" name="文本框 6"/>
              <p:cNvSpPr txBox="1"/>
              <p:nvPr/>
            </p:nvSpPr>
            <p:spPr>
              <a:xfrm>
                <a:off x="3319" y="9336"/>
                <a:ext cx="168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再点击分享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1975" y="7670"/>
                <a:ext cx="2808" cy="4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p>
                <a:r>
                  <a:rPr lang="zh-CN" altLang="en-US" sz="1400">
                    <a:solidFill>
                      <a:srgbClr val="FF0000"/>
                    </a:solidFill>
                  </a:rPr>
                  <a:t>先点击“整个屏幕”</a:t>
                </a:r>
                <a:endParaRPr lang="zh-CN" altLang="en-US" sz="14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3" name="直接箭头连接符 12"/>
              <p:cNvCxnSpPr/>
              <p:nvPr/>
            </p:nvCxnSpPr>
            <p:spPr>
              <a:xfrm flipV="1">
                <a:off x="3450" y="7472"/>
                <a:ext cx="233" cy="198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箭头连接符 11"/>
              <p:cNvCxnSpPr/>
              <p:nvPr/>
            </p:nvCxnSpPr>
            <p:spPr>
              <a:xfrm>
                <a:off x="4438" y="9764"/>
                <a:ext cx="0" cy="112"/>
              </a:xfrm>
              <a:prstGeom prst="straightConnector1">
                <a:avLst/>
              </a:prstGeom>
              <a:ln w="28575">
                <a:solidFill>
                  <a:srgbClr val="FF3300"/>
                </a:solidFill>
                <a:headEnd type="none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矩形 16"/>
            <p:cNvSpPr/>
            <p:nvPr/>
          </p:nvSpPr>
          <p:spPr>
            <a:xfrm>
              <a:off x="396" y="6443"/>
              <a:ext cx="2102" cy="38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402" y="6443"/>
              <a:ext cx="1974" cy="4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r>
                <a:rPr lang="zh-CN" altLang="en-US" sz="1400" b="1">
                  <a:solidFill>
                    <a:srgbClr val="4670FE"/>
                  </a:solidFill>
                </a:rPr>
                <a:t>第</a:t>
              </a:r>
              <a:r>
                <a:rPr lang="zh-CN" altLang="en-US" sz="1400" b="1">
                  <a:solidFill>
                    <a:srgbClr val="4670FE"/>
                  </a:solidFill>
                </a:rPr>
                <a:t>二种方式：</a:t>
              </a:r>
              <a:endParaRPr lang="zh-CN" altLang="en-US" sz="1400" b="1">
                <a:solidFill>
                  <a:srgbClr val="4670FE"/>
                </a:solidFill>
              </a:endParaRPr>
            </a:p>
          </p:txBody>
        </p:sp>
      </p:grpSp>
    </p:spTree>
  </p:cSld>
  <p:clrMapOvr>
    <a:masterClrMapping/>
  </p:clrMapOvr>
</p:sld>
</file>

<file path=ppt/tags/tag1.xml><?xml version="1.0" encoding="utf-8"?>
<p:tagLst xmlns:p="http://schemas.openxmlformats.org/presentationml/2006/main">
  <p:tag name="KSO_WM_SLIDE_MODEL_TYPE" val="timeline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UNIT_PLACING_PICTURE_USER_VIEWPORT" val="{&quot;height&quot;:4149,&quot;width&quot;:6816}"/>
</p:tagLst>
</file>

<file path=ppt/tags/tag4.xml><?xml version="1.0" encoding="utf-8"?>
<p:tagLst xmlns:p="http://schemas.openxmlformats.org/presentationml/2006/main">
  <p:tag name="KSO_WM_UNIT_PLACING_PICTURE_USER_VIEWPORT" val="{&quot;height&quot;:4159,&quot;width&quot;:6354}"/>
</p:tagLst>
</file>

<file path=ppt/tags/tag5.xml><?xml version="1.0" encoding="utf-8"?>
<p:tagLst xmlns:p="http://schemas.openxmlformats.org/presentationml/2006/main">
  <p:tag name="COMMONDATA" val="eyJoZGlkIjoiZGU3OWY2ZjRjMzhjZWMyOTA5M2Q0OGZiNjU2MjQ2ZDUifQ=="/>
</p:tagLst>
</file>

<file path=ppt/theme/theme1.xml><?xml version="1.0" encoding="utf-8"?>
<a:theme xmlns:a="http://schemas.openxmlformats.org/drawingml/2006/main" name="2_Office 主题​​">
  <a:themeElements>
    <a:clrScheme name="纸张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2616</Words>
  <Application>WPS 演示</Application>
  <PresentationFormat>宽屏</PresentationFormat>
  <Paragraphs>132</Paragraphs>
  <Slides>24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5" baseType="lpstr">
      <vt:lpstr>Arial</vt:lpstr>
      <vt:lpstr>宋体</vt:lpstr>
      <vt:lpstr>Wingdings</vt:lpstr>
      <vt:lpstr>微软雅黑</vt:lpstr>
      <vt:lpstr>等线</vt:lpstr>
      <vt:lpstr>等线 Light</vt:lpstr>
      <vt:lpstr>Calibri</vt:lpstr>
      <vt:lpstr>Times New Roman</vt:lpstr>
      <vt:lpstr>Arial Unicode MS</vt:lpstr>
      <vt:lpstr>仿宋_GB2312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四季度 不限量形象海报 设计方案</dc:title>
  <dc:creator>猴子</dc:creator>
  <cp:lastModifiedBy>翟会明</cp:lastModifiedBy>
  <cp:revision>5256</cp:revision>
  <cp:lastPrinted>2025-04-26T09:11:00Z</cp:lastPrinted>
  <dcterms:created xsi:type="dcterms:W3CDTF">2025-04-26T09:11:00Z</dcterms:created>
  <dcterms:modified xsi:type="dcterms:W3CDTF">2025-05-05T03:20:08Z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2052-12.1.0.20784</vt:lpwstr>
  </property>
  <property fmtid="{D5CDD505-2E9C-101B-9397-08002B2CF9AE}" pid="3" name="ICV">
    <vt:lpwstr>EC74636879ADF7812EA30C6809A71981_43</vt:lpwstr>
  </property>
</Properties>
</file>